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-773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6344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2536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5644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5888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47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8810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7636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5577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795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365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709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2545-2722-42AB-AAB9-E5AEA22C953D}" type="datetimeFigureOut">
              <a:rPr lang="ru-RU" smtClean="0"/>
              <a:pPr/>
              <a:t>25.05.2016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E58B16-2C67-491C-B92A-19392E1E4C4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36631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850834"/>
            <a:ext cx="9144000" cy="192795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Проектный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документ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Укрепление сотрудничества по управлению качеством воды в Центральной Азии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98387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450" y="0"/>
            <a:ext cx="11821099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 Государственного комитета Республики Узбекистан по охране природы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8472" y="1241730"/>
            <a:ext cx="11698077" cy="5313305"/>
          </a:xfrm>
        </p:spPr>
        <p:txBody>
          <a:bodyPr>
            <a:normAutofit/>
          </a:bodyPr>
          <a:lstStyle/>
          <a:p>
            <a:r>
              <a:rPr lang="ru-RU" b="1" dirty="0" smtClean="0"/>
              <a:t>Управление проектом:</a:t>
            </a:r>
          </a:p>
          <a:p>
            <a:r>
              <a:rPr lang="ru-RU" dirty="0" smtClean="0"/>
              <a:t>Проект будет осуществляться на основании регионального плана работ, утвержденного ЕЭК ООН и НИЦ МКУР и национальными планами работ, утверждаемыми ЕЭК ООН и </a:t>
            </a:r>
            <a:r>
              <a:rPr lang="ru-RU" dirty="0" err="1" smtClean="0"/>
              <a:t>гос.органами</a:t>
            </a:r>
            <a:r>
              <a:rPr lang="ru-RU" dirty="0" smtClean="0"/>
              <a:t> по согласованию с ЕЭК ООН и НИЦ МКУР</a:t>
            </a:r>
          </a:p>
          <a:p>
            <a:r>
              <a:rPr lang="ru-RU" dirty="0" smtClean="0"/>
              <a:t>ЕЭК </a:t>
            </a:r>
            <a:r>
              <a:rPr lang="ru-RU" dirty="0"/>
              <a:t>ООН будет руководить  проектом в тесном сотрудничестве с НИЦ МКУР и </a:t>
            </a:r>
            <a:r>
              <a:rPr lang="ru-RU" dirty="0" smtClean="0"/>
              <a:t>РЭЦЦА. Исполнительный орган проекта – НИЦ МКУР и его отделения странах ЦА. </a:t>
            </a:r>
          </a:p>
          <a:p>
            <a:r>
              <a:rPr lang="ru-RU" dirty="0" smtClean="0"/>
              <a:t>В обязанности НИЦ МКУР входит техническое и тематическое исполнение проекта, разработка планов, а также использование средств проекта в соответствии с планом работ и одобрением ЕЭК ООН и природоохранных органов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504774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337" y="144789"/>
            <a:ext cx="11810082" cy="9789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Предложение от Республики Казахстан и ЕЭК ООН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0337" y="892366"/>
            <a:ext cx="11710930" cy="4979300"/>
          </a:xfrm>
        </p:spPr>
        <p:txBody>
          <a:bodyPr>
            <a:normAutofit/>
          </a:bodyPr>
          <a:lstStyle/>
          <a:p>
            <a:r>
              <a:rPr lang="ru-RU" dirty="0" smtClean="0"/>
              <a:t>Управление проектом: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Редакция РК и ЕЭК ООН: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ЕЭК </a:t>
            </a:r>
            <a:r>
              <a:rPr lang="ru-RU" i="1" dirty="0">
                <a:solidFill>
                  <a:srgbClr val="0070C0"/>
                </a:solidFill>
              </a:rPr>
              <a:t>ООН будет руководить  проектом в тесном сотрудничестве с НИЦ МКУР и РЭЦЦА, которые будут выступать в качестве со-исполнителей проекта. В обязанности РЭЦЦА совместно с НИЦ МКУР входит техническое и тематическое исполнение проекта, а также использование средств проекта в соответствии с планом работ и одобрением ЕЭК ООН</a:t>
            </a:r>
            <a:r>
              <a:rPr lang="ru-RU" i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РЭЦ ЦА будет оказывать экспертную поддержку проекту.</a:t>
            </a:r>
            <a:endParaRPr lang="ru-RU" i="1" dirty="0">
              <a:solidFill>
                <a:srgbClr val="0070C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712112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45034"/>
          </a:xfrm>
        </p:spPr>
        <p:txBody>
          <a:bodyPr/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Резюме: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839680" cy="4351338"/>
          </a:xfrm>
        </p:spPr>
        <p:txBody>
          <a:bodyPr/>
          <a:lstStyle/>
          <a:p>
            <a:r>
              <a:rPr lang="ru-RU" dirty="0" smtClean="0"/>
              <a:t>в случае продолжения согласования проекта со странами ЦА необходимо будет искать нового донора</a:t>
            </a:r>
          </a:p>
          <a:p>
            <a:r>
              <a:rPr lang="ru-RU" dirty="0" smtClean="0"/>
              <a:t>приостановить деятельность по данному проекту так как действующий донор не может его финансировать  ввиду изменения ранее согласованных с ним целей, мероприятий, результатов </a:t>
            </a:r>
          </a:p>
          <a:p>
            <a:r>
              <a:rPr lang="ru-RU" dirty="0" smtClean="0"/>
              <a:t>проведение конференции и тренинга по вопросам качества воды при поддержке ЕЭК ООН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3613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999" y="1122363"/>
            <a:ext cx="9944559" cy="4650476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 декабря 2015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b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(решение МКУР №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от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18 июня 2015 г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Министерство Энергетики РК направило разработанный совместно с ЕЭК ООН проектный документ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Укрепление сотрудничества по управлению качеством воды в Центральной Азии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66823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3771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Получены ответы: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sz="3600" b="1" dirty="0" smtClean="0"/>
              <a:t>16 февраля 2016 г. </a:t>
            </a:r>
            <a:r>
              <a:rPr lang="ru-RU" sz="3600" dirty="0" smtClean="0"/>
              <a:t>от Комитета ООС при Правительстве Республики Таджикистан</a:t>
            </a:r>
          </a:p>
          <a:p>
            <a:endParaRPr lang="ru-RU" sz="3600" dirty="0" smtClean="0"/>
          </a:p>
          <a:p>
            <a:r>
              <a:rPr lang="ru-RU" sz="3600" b="1" dirty="0" smtClean="0"/>
              <a:t>19 февраля 2016 г.</a:t>
            </a:r>
            <a:r>
              <a:rPr lang="ru-RU" sz="3600" dirty="0" smtClean="0"/>
              <a:t> от Государственного агентства ООС и лесного хозяйства при Правительстве Кыргызской Республики</a:t>
            </a:r>
          </a:p>
          <a:p>
            <a:endParaRPr lang="ru-RU" sz="3600" dirty="0" smtClean="0"/>
          </a:p>
          <a:p>
            <a:r>
              <a:rPr lang="ru-RU" sz="3600" b="1" dirty="0" smtClean="0"/>
              <a:t>14 марта 2016 г. </a:t>
            </a:r>
            <a:r>
              <a:rPr lang="ru-RU" sz="3600" dirty="0" smtClean="0"/>
              <a:t>от Государственного комитета Республики Узбекистан по охране природы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356651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219" y="365125"/>
            <a:ext cx="12048781" cy="101198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 Комитета ООС при Правительстве Республики Таджикистан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5422" y="1244906"/>
            <a:ext cx="11916578" cy="5332164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ru-RU" sz="3200" dirty="0" smtClean="0"/>
              <a:t>в целом проект одобрен </a:t>
            </a:r>
          </a:p>
          <a:p>
            <a:pPr>
              <a:spcAft>
                <a:spcPts val="1200"/>
              </a:spcAft>
            </a:pPr>
            <a:r>
              <a:rPr lang="ru-RU" sz="3200" dirty="0" smtClean="0"/>
              <a:t>необходимо в ходе подготовки техзадания РГ уточнить мнение национальных экспертов от соответствующих ведомств</a:t>
            </a:r>
          </a:p>
          <a:p>
            <a:pPr>
              <a:spcAft>
                <a:spcPts val="1200"/>
              </a:spcAft>
            </a:pPr>
            <a:r>
              <a:rPr lang="ru-RU" sz="3200" dirty="0" smtClean="0"/>
              <a:t>обратить внимание на значительный объем выполняемых работ и небольшой объем бюджета</a:t>
            </a:r>
          </a:p>
          <a:p>
            <a:pPr>
              <a:spcAft>
                <a:spcPts val="1200"/>
              </a:spcAft>
            </a:pPr>
            <a:r>
              <a:rPr lang="ru-RU" sz="3200" dirty="0" smtClean="0"/>
              <a:t>предусмотреть по возможности  бюджет в размере 175 тыс. евро ежегодно</a:t>
            </a:r>
          </a:p>
          <a:p>
            <a:pPr>
              <a:spcAft>
                <a:spcPts val="1200"/>
              </a:spcAft>
            </a:pPr>
            <a:r>
              <a:rPr lang="ru-RU" sz="3200" dirty="0" smtClean="0"/>
              <a:t>внести уточнение по взаимодействию координирующих структур: ЕЭК ООН, РЭЦ ЦА, НИЦ МКУР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095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2539" y="155805"/>
            <a:ext cx="11721947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 Государственного агентства ООС и лесного хозяйства при Правительстве Кыргызской Республики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304" y="1388124"/>
            <a:ext cx="11876182" cy="5210979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sz="3600" dirty="0" smtClean="0"/>
              <a:t>реализуется проект «Содействие трансграничному сотрудничеству и интегрированному управлению водными ресурсами в бассейнах рек Чу и Талас</a:t>
            </a:r>
          </a:p>
          <a:p>
            <a:pPr>
              <a:spcAft>
                <a:spcPts val="1200"/>
              </a:spcAft>
            </a:pPr>
            <a:r>
              <a:rPr lang="ru-RU" sz="3600" dirty="0" smtClean="0"/>
              <a:t>создана РГ при Чу-</a:t>
            </a:r>
            <a:r>
              <a:rPr lang="ru-RU" sz="3600" dirty="0" err="1" smtClean="0"/>
              <a:t>Талаской</a:t>
            </a:r>
            <a:r>
              <a:rPr lang="ru-RU" sz="3600" dirty="0" smtClean="0"/>
              <a:t> водохозяйственной комиссии</a:t>
            </a:r>
          </a:p>
          <a:p>
            <a:pPr>
              <a:spcAft>
                <a:spcPts val="1200"/>
              </a:spcAft>
            </a:pPr>
            <a:r>
              <a:rPr lang="ru-RU" sz="3600" dirty="0"/>
              <a:t>г</a:t>
            </a:r>
            <a:r>
              <a:rPr lang="ru-RU" sz="3600" dirty="0" smtClean="0"/>
              <a:t>армонизация методических и технических требований по мониторингу качества</a:t>
            </a:r>
          </a:p>
          <a:p>
            <a:pPr>
              <a:spcAft>
                <a:spcPts val="1200"/>
              </a:spcAft>
            </a:pPr>
            <a:r>
              <a:rPr lang="ru-RU" sz="3600" dirty="0" smtClean="0"/>
              <a:t>анализ качества в бассейнах рек Чу и Талас</a:t>
            </a:r>
          </a:p>
          <a:p>
            <a:pPr>
              <a:spcAft>
                <a:spcPts val="1200"/>
              </a:spcAft>
            </a:pPr>
            <a:r>
              <a:rPr lang="ru-RU" sz="3600" dirty="0" smtClean="0"/>
              <a:t>участие в проекте преждевременно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28257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270" y="365126"/>
            <a:ext cx="12015730" cy="8357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 Государственного комитета Республики Узбекистан по охране природы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270" y="1200840"/>
            <a:ext cx="12015730" cy="4976123"/>
          </a:xfrm>
        </p:spPr>
        <p:txBody>
          <a:bodyPr/>
          <a:lstStyle/>
          <a:p>
            <a:r>
              <a:rPr lang="ru-RU" sz="3200" dirty="0" smtClean="0"/>
              <a:t>Цель проекта:  содействие укреплению материально-технической базы лабораторий по мониторингу качества воды и совершенствованию методической базы с учетом европейского опыта.</a:t>
            </a:r>
          </a:p>
          <a:p>
            <a:endParaRPr lang="ru-RU" sz="3200" dirty="0"/>
          </a:p>
          <a:p>
            <a:r>
              <a:rPr lang="ru-RU" sz="3200" b="1" i="1" dirty="0" smtClean="0">
                <a:solidFill>
                  <a:srgbClr val="0070C0"/>
                </a:solidFill>
              </a:rPr>
              <a:t>Редакция РК и ЕЭК ООН:</a:t>
            </a:r>
          </a:p>
          <a:p>
            <a:r>
              <a:rPr lang="ru-RU" sz="3200" i="1" dirty="0" smtClean="0">
                <a:solidFill>
                  <a:srgbClr val="0070C0"/>
                </a:solidFill>
              </a:rPr>
              <a:t>Цель проекта: содействие </a:t>
            </a:r>
            <a:r>
              <a:rPr lang="ru-RU" sz="3200" i="1" dirty="0">
                <a:solidFill>
                  <a:srgbClr val="0070C0"/>
                </a:solidFill>
              </a:rPr>
              <a:t>обмену информацией по управлению и мониторингу загрязнения вод,  и институционализации региональной Рабочей группы.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1322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9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 Государственного комитета Республики Узбекистан по охране природы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4236" y="1145754"/>
            <a:ext cx="11854150" cy="5508434"/>
          </a:xfrm>
        </p:spPr>
        <p:txBody>
          <a:bodyPr>
            <a:normAutofit/>
          </a:bodyPr>
          <a:lstStyle/>
          <a:p>
            <a:r>
              <a:rPr lang="ru-RU" b="1" dirty="0" smtClean="0"/>
              <a:t>Результаты проекта:</a:t>
            </a:r>
          </a:p>
          <a:p>
            <a:r>
              <a:rPr lang="ru-RU" dirty="0" smtClean="0"/>
              <a:t>Оценка и выработка рекомендаций по укреплению материально-технической базы лабораторий по укреплению качества воды в странах ЦА на основе передовых и современных оборудований</a:t>
            </a:r>
          </a:p>
          <a:p>
            <a:r>
              <a:rPr lang="ru-RU" dirty="0" smtClean="0"/>
              <a:t>Инвентаризация и разработка плана действий по совершенствованию методической базы по мониторингу качества воды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Редакция РК и ЕЭК ООН:</a:t>
            </a:r>
          </a:p>
          <a:p>
            <a:pPr lvl="0"/>
            <a:r>
              <a:rPr lang="ru-RU" i="1" dirty="0" smtClean="0">
                <a:solidFill>
                  <a:srgbClr val="0070C0"/>
                </a:solidFill>
              </a:rPr>
              <a:t>Создание </a:t>
            </a:r>
            <a:r>
              <a:rPr lang="ru-RU" i="1" dirty="0">
                <a:solidFill>
                  <a:srgbClr val="0070C0"/>
                </a:solidFill>
              </a:rPr>
              <a:t>прочной основы для сотрудничества по решению проблемы загрязненных вод в Центральной Азии.</a:t>
            </a:r>
          </a:p>
          <a:p>
            <a:pPr lvl="0"/>
            <a:r>
              <a:rPr lang="ru-RU" i="1" dirty="0">
                <a:solidFill>
                  <a:srgbClr val="0070C0"/>
                </a:solidFill>
              </a:rPr>
              <a:t>Наличие совместно разработанной и общедоступной информации о качестве вод в Центральной Азии.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560844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8663"/>
            <a:ext cx="1201573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 Государственного комитета Республики Узбекистан по охране природы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404" y="1134736"/>
            <a:ext cx="11927595" cy="5144877"/>
          </a:xfrm>
        </p:spPr>
        <p:txBody>
          <a:bodyPr>
            <a:normAutofit/>
          </a:bodyPr>
          <a:lstStyle/>
          <a:p>
            <a:r>
              <a:rPr lang="ru-RU" b="1" dirty="0" smtClean="0"/>
              <a:t>Мероприятия:</a:t>
            </a:r>
          </a:p>
          <a:p>
            <a:r>
              <a:rPr lang="ru-RU" dirty="0" smtClean="0"/>
              <a:t>Организация ежегодных совещаний в течение трех лет и укрепление потенциала государственных органов занимающихся мониторингом загрязнения вод</a:t>
            </a:r>
          </a:p>
          <a:p>
            <a:r>
              <a:rPr lang="ru-RU" dirty="0" smtClean="0"/>
              <a:t>Оценка и выработка рекомендаций по укреплению МТБ лабораторий по мониторингу качества воды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Редакция РК и ЕЭК ООН: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Организация </a:t>
            </a:r>
            <a:r>
              <a:rPr lang="ru-RU" i="1" dirty="0">
                <a:solidFill>
                  <a:srgbClr val="0070C0"/>
                </a:solidFill>
              </a:rPr>
              <a:t>ежегодных совещаний в течение трех лет и укрепление потенциала региональной Рабочей группы по проблемам загрязнения вод</a:t>
            </a:r>
          </a:p>
          <a:p>
            <a:pPr lvl="0"/>
            <a:r>
              <a:rPr lang="ru-RU" i="1" dirty="0" smtClean="0">
                <a:solidFill>
                  <a:srgbClr val="0070C0"/>
                </a:solidFill>
              </a:rPr>
              <a:t>Подготовка </a:t>
            </a:r>
            <a:r>
              <a:rPr lang="ru-RU" i="1" dirty="0">
                <a:solidFill>
                  <a:srgbClr val="0070C0"/>
                </a:solidFill>
              </a:rPr>
              <a:t>и реализация годовых программ </a:t>
            </a:r>
            <a:r>
              <a:rPr lang="ru-RU" i="1" dirty="0" smtClean="0">
                <a:solidFill>
                  <a:srgbClr val="0070C0"/>
                </a:solidFill>
              </a:rPr>
              <a:t>работ</a:t>
            </a:r>
            <a:endParaRPr lang="ru-RU" i="1" dirty="0">
              <a:solidFill>
                <a:srgbClr val="0070C0"/>
              </a:solidFill>
            </a:endParaRP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3362163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908" y="78687"/>
            <a:ext cx="11876183" cy="12433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Ответ Государственного </a:t>
            </a:r>
            <a:r>
              <a:rPr lang="ru-RU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комитета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Республики Узбекистан по охране природы</a:t>
            </a:r>
            <a:b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186647"/>
            <a:ext cx="10515600" cy="543449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Мероприятия:</a:t>
            </a:r>
          </a:p>
          <a:p>
            <a:r>
              <a:rPr lang="ru-RU" dirty="0" smtClean="0"/>
              <a:t>Инвентаризация и разработка плана действий по совершенствованию методической базы по мониторингу качества воды</a:t>
            </a:r>
          </a:p>
          <a:p>
            <a:r>
              <a:rPr lang="ru-RU" dirty="0" smtClean="0"/>
              <a:t>Обмен опытом и повышение квалификации специалистов государственных органов занимающихся мониторингам качества воды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Редакция РК и ЕЭК ООН:</a:t>
            </a:r>
          </a:p>
          <a:p>
            <a:r>
              <a:rPr lang="ru-RU" i="1" dirty="0" smtClean="0">
                <a:solidFill>
                  <a:srgbClr val="0070C0"/>
                </a:solidFill>
              </a:rPr>
              <a:t>Окончательное </a:t>
            </a:r>
            <a:r>
              <a:rPr lang="ru-RU" i="1" dirty="0">
                <a:solidFill>
                  <a:srgbClr val="0070C0"/>
                </a:solidFill>
              </a:rPr>
              <a:t>определение мандата (круга полномочий) региональной Рабочей группы по проблемам загрязнения вод</a:t>
            </a:r>
          </a:p>
          <a:p>
            <a:r>
              <a:rPr lang="ru-RU" i="1" dirty="0">
                <a:solidFill>
                  <a:srgbClr val="0070C0"/>
                </a:solidFill>
              </a:rPr>
              <a:t>Обмен информацией о национальном мониторинге и политиках во время проведения совещаний региональной Рабочей группы по проблемам загрязнения вод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144796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1251</TotalTime>
  <Words>676</Words>
  <Application>Microsoft Office PowerPoint</Application>
  <PresentationFormat>Произвольный</PresentationFormat>
  <Paragraphs>66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Проектный документ «Укрепление сотрудничества по управлению качеством воды в Центральной Азии»</vt:lpstr>
      <vt:lpstr>22 декабря 2015 года  (решение МКУР № 4 от 18 июня 2015 г.)   Министерство Энергетики РК направило разработанный совместно с ЕЭК ООН проектный документ   «Укрепление сотрудничества по управлению качеством воды в Центральной Азии»</vt:lpstr>
      <vt:lpstr>Получены ответы:</vt:lpstr>
      <vt:lpstr>Ответ Комитета ООС при Правительстве Республики Таджикистан </vt:lpstr>
      <vt:lpstr>Ответ Государственного агентства ООС и лесного хозяйства при Правительстве Кыргызской Республики </vt:lpstr>
      <vt:lpstr>Ответ Государственного комитета Республики Узбекистан по охране природы </vt:lpstr>
      <vt:lpstr>Ответ Государственного комитета Республики Узбекистан по охране природы </vt:lpstr>
      <vt:lpstr>Ответ Государственного комитета Республики Узбекистан по охране природы </vt:lpstr>
      <vt:lpstr>Ответ Государственного комитета Республики Узбекистан по охране природы </vt:lpstr>
      <vt:lpstr>Ответ Государственного комитета Республики Узбекистан по охране природы </vt:lpstr>
      <vt:lpstr>Предложение от Республики Казахстан и ЕЭК ООН </vt:lpstr>
      <vt:lpstr>Резюме: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 исполнение решения № 4 Межгосударственной комиссии по устойчивому развитию (далее - МКУР) Международного фонда спасения Арала от 18 июня 2015 г. направляем разработанный проектный документ по приоритетному направлению РПДООС «загрязнение воды»: «Укрепление сотрудничества по управлению качеством воды в Центральной Азии», согласованный с ЕЭК ООН. </dc:title>
  <dc:creator>Ольга Мельник</dc:creator>
  <cp:lastModifiedBy>reanimator</cp:lastModifiedBy>
  <cp:revision>66</cp:revision>
  <dcterms:created xsi:type="dcterms:W3CDTF">2016-05-20T03:18:51Z</dcterms:created>
  <dcterms:modified xsi:type="dcterms:W3CDTF">2016-05-25T03:59:35Z</dcterms:modified>
</cp:coreProperties>
</file>